
<file path=[Content_Types].xml><?xml version="1.0" encoding="utf-8"?>
<Types xmlns="http://schemas.openxmlformats.org/package/2006/content-types"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3"/>
  </p:notesMasterIdLst>
  <p:sldIdLst>
    <p:sldId id="256" r:id="rId2"/>
    <p:sldId id="262" r:id="rId3"/>
    <p:sldId id="277" r:id="rId4"/>
    <p:sldId id="299" r:id="rId5"/>
    <p:sldId id="300" r:id="rId6"/>
    <p:sldId id="301" r:id="rId7"/>
    <p:sldId id="302" r:id="rId8"/>
    <p:sldId id="303" r:id="rId9"/>
    <p:sldId id="304" r:id="rId10"/>
    <p:sldId id="296" r:id="rId11"/>
    <p:sldId id="297" r:id="rId12"/>
    <p:sldId id="278" r:id="rId13"/>
    <p:sldId id="279" r:id="rId14"/>
    <p:sldId id="281" r:id="rId15"/>
    <p:sldId id="292" r:id="rId16"/>
    <p:sldId id="280" r:id="rId17"/>
    <p:sldId id="282" r:id="rId18"/>
    <p:sldId id="283" r:id="rId19"/>
    <p:sldId id="284" r:id="rId20"/>
    <p:sldId id="285" r:id="rId21"/>
    <p:sldId id="286" r:id="rId22"/>
    <p:sldId id="287" r:id="rId23"/>
    <p:sldId id="288" r:id="rId24"/>
    <p:sldId id="289" r:id="rId25"/>
    <p:sldId id="290" r:id="rId26"/>
    <p:sldId id="294" r:id="rId27"/>
    <p:sldId id="291" r:id="rId28"/>
    <p:sldId id="295" r:id="rId29"/>
    <p:sldId id="293" r:id="rId30"/>
    <p:sldId id="298" r:id="rId31"/>
    <p:sldId id="272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233CD45-E741-9F40-B2E7-D9C8FBA3672F}" v="11" dt="2019-10-10T16:52:39.77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522"/>
    <p:restoredTop sz="88051"/>
  </p:normalViewPr>
  <p:slideViewPr>
    <p:cSldViewPr snapToGrid="0" snapToObjects="1">
      <p:cViewPr varScale="1">
        <p:scale>
          <a:sx n="59" d="100"/>
          <a:sy n="59" d="100"/>
        </p:scale>
        <p:origin x="192" y="17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0F874F-08CA-0449-A7B5-68FB2B94C5B0}" type="datetimeFigureOut">
              <a:rPr lang="en-US" smtClean="0"/>
              <a:t>10/10/19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1B24FD-DADE-2B4B-9F42-A23D2DDABB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2063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1B24FD-DADE-2B4B-9F42-A23D2DDABB6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96851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(Measure-Command { 1..50 | </a:t>
            </a:r>
            <a:r>
              <a:rPr lang="en-US" dirty="0" err="1"/>
              <a:t>ForEach</a:t>
            </a:r>
            <a:r>
              <a:rPr lang="en-US" dirty="0"/>
              <a:t>-Object { Start-Sleep -Milliseconds 100 } }).</a:t>
            </a:r>
            <a:r>
              <a:rPr lang="en-US" dirty="0" err="1"/>
              <a:t>TotalMilliseconds</a:t>
            </a:r>
            <a:endParaRPr lang="en-US" dirty="0"/>
          </a:p>
          <a:p>
            <a:r>
              <a:rPr lang="en-US" dirty="0"/>
              <a:t>(Measure-Command { 1..50 | </a:t>
            </a:r>
            <a:r>
              <a:rPr lang="en-US" dirty="0" err="1"/>
              <a:t>ForEach</a:t>
            </a:r>
            <a:r>
              <a:rPr lang="en-US" dirty="0"/>
              <a:t>-Object -Parallel { Start-Sleep -Milliseconds 100 } }).</a:t>
            </a:r>
            <a:r>
              <a:rPr lang="en-US" dirty="0" err="1"/>
              <a:t>TotalMilliseconds</a:t>
            </a:r>
            <a:endParaRPr lang="en-US" dirty="0"/>
          </a:p>
          <a:p>
            <a:r>
              <a:rPr lang="en-US" dirty="0"/>
              <a:t>(Measure-Command { 1..50 | </a:t>
            </a:r>
            <a:r>
              <a:rPr lang="en-US" dirty="0" err="1"/>
              <a:t>ForEach</a:t>
            </a:r>
            <a:r>
              <a:rPr lang="en-US" dirty="0"/>
              <a:t>-Object -</a:t>
            </a:r>
            <a:r>
              <a:rPr lang="en-US" dirty="0" err="1"/>
              <a:t>ThrottleLimit</a:t>
            </a:r>
            <a:r>
              <a:rPr lang="en-US" dirty="0"/>
              <a:t> 20 -Parallel { Start-Sleep -Milliseconds 100 } }).</a:t>
            </a:r>
            <a:r>
              <a:rPr lang="en-US" dirty="0" err="1"/>
              <a:t>TotalMilliseconds</a:t>
            </a:r>
            <a:endParaRPr lang="en-US" dirty="0"/>
          </a:p>
          <a:p>
            <a:endParaRPr lang="en-US" dirty="0"/>
          </a:p>
          <a:p>
            <a:r>
              <a:rPr lang="en-US" dirty="0"/>
              <a:t>Diminishing returns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(Measure-Command { 1..50 | </a:t>
            </a:r>
            <a:r>
              <a:rPr lang="en-US" dirty="0" err="1"/>
              <a:t>ForEach</a:t>
            </a:r>
            <a:r>
              <a:rPr lang="en-US" dirty="0"/>
              <a:t>-Object -</a:t>
            </a:r>
            <a:r>
              <a:rPr lang="en-US" dirty="0" err="1"/>
              <a:t>ThrottleLimit</a:t>
            </a:r>
            <a:r>
              <a:rPr lang="en-US" dirty="0"/>
              <a:t> 50 -Parallel { Start-Sleep -Milliseconds 100 } }).</a:t>
            </a:r>
            <a:r>
              <a:rPr lang="en-US" dirty="0" err="1"/>
              <a:t>TotalMilliseconds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1B24FD-DADE-2B4B-9F42-A23D2DDABB6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0792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Function foo {</a:t>
            </a:r>
          </a:p>
          <a:p>
            <a:r>
              <a:rPr lang="en-US" dirty="0"/>
              <a:t>   Get-</a:t>
            </a:r>
            <a:r>
              <a:rPr lang="en-US" dirty="0" err="1"/>
              <a:t>ChildItem</a:t>
            </a:r>
            <a:r>
              <a:rPr lang="en-US" dirty="0"/>
              <a:t> “Something” -EA Stop</a:t>
            </a:r>
          </a:p>
          <a:p>
            <a:r>
              <a:rPr lang="en-US" dirty="0"/>
              <a:t>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1B24FD-DADE-2B4B-9F42-A23D2DDABB6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8598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1B24FD-DADE-2B4B-9F42-A23D2DDABB6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138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1B24FD-DADE-2B4B-9F42-A23D2DDABB6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8428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0D7522-6B3E-2A43-9CAD-C504571539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627D99-8A99-0541-9BF2-CEBA027490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6BB04F-AFEB-3A4A-9EF7-F1ECE2D4D4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22B69-066A-E84C-9C13-5B3CF601FA0E}" type="datetimeFigureOut">
              <a:rPr lang="en-US" smtClean="0"/>
              <a:t>10/10/19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6DA32B-FFDE-D448-928F-AA7E96F631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A2CD9F-6D63-F24C-845C-03EF43587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F33C64-D54F-E641-99B1-7BC1217326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5673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5C9DCF-CDD4-AA4A-9B24-242922E33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9E2230-2C50-894C-A7FB-AB25C8FB7F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7B2EF7-A4FA-AD4B-A1E6-2DA4001E5C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22B69-066A-E84C-9C13-5B3CF601FA0E}" type="datetimeFigureOut">
              <a:rPr lang="en-US" smtClean="0"/>
              <a:t>10/10/19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B1EB9C-FF0F-1A4F-AC2E-17A8930419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B6E4AB-A3D4-F24D-A166-CBC484FE7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F33C64-D54F-E641-99B1-7BC1217326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1173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67EED60-CFE5-A443-9955-35ED48B252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5532538-B61F-6345-8037-3C0ACA4108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8DA942-9E15-974A-A879-F72D631591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22B69-066A-E84C-9C13-5B3CF601FA0E}" type="datetimeFigureOut">
              <a:rPr lang="en-US" smtClean="0"/>
              <a:t>10/10/19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C1E0FB-3F16-8D49-814A-08BAE37AC5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EC0079-F140-F949-AF10-27559DA98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F33C64-D54F-E641-99B1-7BC1217326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9540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2B8C1F-425F-3541-A4DA-76342ECAD1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49706D-D0A8-EE41-B758-5C0501F2CC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7ACFCF-9835-8740-908A-8A703E6AE8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22B69-066A-E84C-9C13-5B3CF601FA0E}" type="datetimeFigureOut">
              <a:rPr lang="en-US" smtClean="0"/>
              <a:t>10/10/19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4F9DA2-407F-7640-BAD1-A0D529778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C3BAD-7982-944F-B7E4-EE48D8DACB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F33C64-D54F-E641-99B1-7BC1217326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82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8B3E4F-2890-9E4F-9B16-1FA267243E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AA33AB-F9C5-0F47-93BE-92EE1146D8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4CFA1F-30C4-B343-8866-917C70366E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22B69-066A-E84C-9C13-5B3CF601FA0E}" type="datetimeFigureOut">
              <a:rPr lang="en-US" smtClean="0"/>
              <a:t>10/10/19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45BE5C-C2EB-8C42-9A08-9B3B35DC29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5261A2-4FD2-BE4C-A2B6-488294217A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F33C64-D54F-E641-99B1-7BC1217326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5073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C5259-9AEA-554B-B1A9-5824CEAB7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628767-C6BB-4145-B0D0-C387FB1674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67E7B7-ACDA-AD47-A2DB-54E91ED756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7B1E9E-2EB7-384F-A6EE-E44EE8C6C5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22B69-066A-E84C-9C13-5B3CF601FA0E}" type="datetimeFigureOut">
              <a:rPr lang="en-US" smtClean="0"/>
              <a:t>10/10/19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227B3E-334E-614E-B627-6EB20F3589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51612B-D1C9-8A47-9148-4ECBD20367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F33C64-D54F-E641-99B1-7BC1217326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6944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7FC0AB-4535-8C4F-BEE8-04A396330C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9F0220-0AF4-7C4E-A0B1-AA179A58D2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63C451-A000-EE4B-9A29-FDC9DBE35A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EB2C9B6-0354-324E-88B0-7E1B7A8587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F3E9075-AA22-5B40-9145-7A732C707A0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AEFAF51-EA01-0045-85EA-7916DB43EE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22B69-066A-E84C-9C13-5B3CF601FA0E}" type="datetimeFigureOut">
              <a:rPr lang="en-US" smtClean="0"/>
              <a:t>10/10/19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06EA03C-DC8A-044D-9E15-C5B94B8EF5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FFC9835-AA3A-2C4D-86A4-9B56F10D98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F33C64-D54F-E641-99B1-7BC1217326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2865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F29298-BC13-6447-BFCF-4C1A1BFBCF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8AD2F6-B54C-9E4B-907E-B01F18B70C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22B69-066A-E84C-9C13-5B3CF601FA0E}" type="datetimeFigureOut">
              <a:rPr lang="en-US" smtClean="0"/>
              <a:t>10/10/19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75246A-20E0-7649-90C6-21A36AB586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42881D-B4BE-D74C-A68B-E216FBD6CE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F33C64-D54F-E641-99B1-7BC1217326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2525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6986E21-87DA-9D45-8481-C48B74CBB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22B69-066A-E84C-9C13-5B3CF601FA0E}" type="datetimeFigureOut">
              <a:rPr lang="en-US" smtClean="0"/>
              <a:t>10/10/19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4BE2AC8-9F3C-AD49-8569-A71E78CCB0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A1F3CE-64FE-804A-83C4-62D04F3BB0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F33C64-D54F-E641-99B1-7BC1217326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2453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7BB0DF-9FAE-4F48-B49B-3AD4ECBC1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FBB948-8054-B841-B08C-A25CCEFD84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BB41BC-E0D2-FD4D-BBDF-F724CE4BA5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8E63BB-A2E8-214B-8CE0-F5D3B7017E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22B69-066A-E84C-9C13-5B3CF601FA0E}" type="datetimeFigureOut">
              <a:rPr lang="en-US" smtClean="0"/>
              <a:t>10/10/19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CD3D9E-8F22-B147-A77E-8F06CFD84B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01B91F-99FD-B84C-8355-6790F91AC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F33C64-D54F-E641-99B1-7BC1217326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8693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3AC46-0679-264C-96E8-62820AB074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B2E7B37-4D3E-0846-BFF6-A6D143D3110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4FA6DA-0834-5E4D-9F7C-C269608572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2BC0D5-3FA8-A646-9D95-EB6E90106C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22B69-066A-E84C-9C13-5B3CF601FA0E}" type="datetimeFigureOut">
              <a:rPr lang="en-US" smtClean="0"/>
              <a:t>10/10/19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0D4466-BA2D-034B-AE34-AA8E804ACE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CCB07C-658D-A141-9631-54C9B3B816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F33C64-D54F-E641-99B1-7BC1217326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7070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756091B-3E8F-6344-8626-E7859CC808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2CA42D-D86B-834C-A059-94C1D41CB8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8D0FC5-81A3-3944-A63D-01546F8552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D22B69-066A-E84C-9C13-5B3CF601FA0E}" type="datetimeFigureOut">
              <a:rPr lang="en-US" smtClean="0"/>
              <a:t>10/10/19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0965AB-9BC8-CC45-B20C-3D45841414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3586F7-2D81-6843-8360-9829E5BD86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F33C64-D54F-E641-99B1-7BC1217326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2501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PowerShell/PowerShell-RFC/pull/208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PowerShell/PowerShell-RFC/pull/162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PowerShell/PowerShell-RFC/pull/192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PowerShell/PowerShell-RFC/pull/223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55566-1FA3-CC4F-825B-C4DDEDA0EE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46628" y="1783959"/>
            <a:ext cx="4645250" cy="2889114"/>
          </a:xfrm>
        </p:spPr>
        <p:txBody>
          <a:bodyPr anchor="b">
            <a:normAutofit/>
          </a:bodyPr>
          <a:lstStyle/>
          <a:p>
            <a:pPr algn="l"/>
            <a:r>
              <a:rPr lang="en-US">
                <a:ln w="22225">
                  <a:solidFill>
                    <a:schemeClr val="tx1"/>
                  </a:solidFill>
                  <a:miter lim="800000"/>
                </a:ln>
              </a:rPr>
              <a:t>What’s new in PowerShell 7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11D989-F754-464C-9230-9C8599F793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46627" y="4750893"/>
            <a:ext cx="4645250" cy="1147863"/>
          </a:xfrm>
        </p:spPr>
        <p:txBody>
          <a:bodyPr anchor="t">
            <a:normAutofit/>
          </a:bodyPr>
          <a:lstStyle/>
          <a:p>
            <a:pPr algn="l"/>
            <a:endParaRPr lang="en-US" sz="200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5F6BF2-0F8B-C641-9787-1CC7BE9327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2159"/>
          <a:stretch/>
        </p:blipFill>
        <p:spPr>
          <a:xfrm>
            <a:off x="20" y="10"/>
            <a:ext cx="6024134" cy="685799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820152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2D0CD-B7D4-3644-8951-841E1FFC45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is not a </a:t>
            </a:r>
            <a:r>
              <a:rPr lang="en-US"/>
              <a:t>very surprising </a:t>
            </a:r>
            <a:r>
              <a:rPr lang="en-US" dirty="0"/>
              <a:t>talk…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CEC47F-DDDC-7D4E-B91F-7582829837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 Because all this information is out in the open!</a:t>
            </a:r>
          </a:p>
        </p:txBody>
      </p:sp>
    </p:spTree>
    <p:extLst>
      <p:ext uri="{BB962C8B-B14F-4D97-AF65-F5344CB8AC3E}">
        <p14:creationId xmlns:p14="http://schemas.microsoft.com/office/powerpoint/2010/main" val="19449414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C9446-5FFD-0B42-82D7-8688D3B0CD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</a:t>
            </a:r>
            <a:r>
              <a:rPr lang="en-US" i="1" dirty="0"/>
              <a:t>is</a:t>
            </a:r>
            <a:r>
              <a:rPr lang="en-US" dirty="0"/>
              <a:t> exciting is that you can directly impact PowerShell’s future…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541C6F-F7DD-674C-B433-39839B609D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25667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A529C-29FD-6A45-9B33-B617EB0FB2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Here’s how we’ll do this…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9294A4A-4980-704B-994B-FFBBA4E5BC57}"/>
              </a:ext>
            </a:extLst>
          </p:cNvPr>
          <p:cNvSpPr/>
          <p:nvPr/>
        </p:nvSpPr>
        <p:spPr>
          <a:xfrm>
            <a:off x="925490" y="2217045"/>
            <a:ext cx="4786888" cy="34163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Get-PS7Feature</a:t>
            </a:r>
            <a:r>
              <a:rPr lang="en-US" b="0" dirty="0">
                <a:solidFill>
                  <a:srgbClr val="212121"/>
                </a:solidFill>
                <a:effectLst/>
                <a:latin typeface="Menlo" panose="020B0609030804020204" pitchFamily="49" charset="0"/>
              </a:rPr>
              <a:t> 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|</a:t>
            </a:r>
            <a:r>
              <a:rPr lang="en-US" b="0" dirty="0">
                <a:solidFill>
                  <a:srgbClr val="212121"/>
                </a:solidFill>
                <a:effectLst/>
                <a:latin typeface="Menlo" panose="020B0609030804020204" pitchFamily="49" charset="0"/>
              </a:rPr>
              <a:t> </a:t>
            </a:r>
            <a:r>
              <a:rPr lang="en-US" b="0" dirty="0" err="1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ForEach</a:t>
            </a:r>
            <a:r>
              <a:rPr lang="en-US" b="0" dirty="0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-Object</a:t>
            </a:r>
            <a:r>
              <a:rPr lang="en-US" b="0" dirty="0">
                <a:solidFill>
                  <a:srgbClr val="212121"/>
                </a:solidFill>
                <a:effectLst/>
                <a:latin typeface="Menlo" panose="020B0609030804020204" pitchFamily="49" charset="0"/>
              </a:rPr>
              <a:t> {</a:t>
            </a:r>
          </a:p>
          <a:p>
            <a:endParaRPr lang="en-US" dirty="0">
              <a:solidFill>
                <a:srgbClr val="212121"/>
              </a:solidFill>
              <a:latin typeface="Menlo" panose="020B0609030804020204" pitchFamily="49" charset="0"/>
            </a:endParaRPr>
          </a:p>
          <a:p>
            <a:endParaRPr lang="en-US" b="0" dirty="0">
              <a:solidFill>
                <a:srgbClr val="212121"/>
              </a:solidFill>
              <a:effectLst/>
              <a:latin typeface="Menlo" panose="020B0609030804020204" pitchFamily="49" charset="0"/>
            </a:endParaRPr>
          </a:p>
          <a:p>
            <a:endParaRPr lang="en-US" dirty="0">
              <a:solidFill>
                <a:srgbClr val="212121"/>
              </a:solidFill>
              <a:latin typeface="Menlo" panose="020B0609030804020204" pitchFamily="49" charset="0"/>
            </a:endParaRPr>
          </a:p>
          <a:p>
            <a:endParaRPr lang="en-US" b="0" dirty="0">
              <a:solidFill>
                <a:srgbClr val="212121"/>
              </a:solidFill>
              <a:effectLst/>
              <a:latin typeface="Menlo" panose="020B0609030804020204" pitchFamily="49" charset="0"/>
            </a:endParaRPr>
          </a:p>
          <a:p>
            <a:endParaRPr lang="en-US" dirty="0">
              <a:solidFill>
                <a:srgbClr val="212121"/>
              </a:solidFill>
              <a:latin typeface="Menlo" panose="020B0609030804020204" pitchFamily="49" charset="0"/>
            </a:endParaRPr>
          </a:p>
          <a:p>
            <a:endParaRPr lang="en-US" b="0" dirty="0">
              <a:solidFill>
                <a:srgbClr val="212121"/>
              </a:solidFill>
              <a:effectLst/>
              <a:latin typeface="Menlo" panose="020B0609030804020204" pitchFamily="49" charset="0"/>
            </a:endParaRPr>
          </a:p>
          <a:p>
            <a:endParaRPr lang="en-US" dirty="0">
              <a:solidFill>
                <a:srgbClr val="212121"/>
              </a:solidFill>
              <a:latin typeface="Menlo" panose="020B0609030804020204" pitchFamily="49" charset="0"/>
            </a:endParaRPr>
          </a:p>
          <a:p>
            <a:endParaRPr lang="en-US" b="0" dirty="0">
              <a:solidFill>
                <a:srgbClr val="212121"/>
              </a:solidFill>
              <a:effectLst/>
              <a:latin typeface="Menlo" panose="020B0609030804020204" pitchFamily="49" charset="0"/>
            </a:endParaRPr>
          </a:p>
          <a:p>
            <a:endParaRPr lang="en-US" dirty="0">
              <a:solidFill>
                <a:srgbClr val="212121"/>
              </a:solidFill>
              <a:latin typeface="Menlo" panose="020B0609030804020204" pitchFamily="49" charset="0"/>
            </a:endParaRPr>
          </a:p>
          <a:p>
            <a:endParaRPr lang="en-US" b="0" dirty="0">
              <a:solidFill>
                <a:srgbClr val="212121"/>
              </a:solidFill>
              <a:effectLst/>
              <a:latin typeface="Menlo" panose="020B0609030804020204" pitchFamily="49" charset="0"/>
            </a:endParaRPr>
          </a:p>
          <a:p>
            <a:r>
              <a:rPr lang="en-US" dirty="0">
                <a:solidFill>
                  <a:srgbClr val="212121"/>
                </a:solidFill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4DDBA7B-EABC-8A49-BDDF-BC55C750D34B}"/>
              </a:ext>
            </a:extLst>
          </p:cNvPr>
          <p:cNvSpPr/>
          <p:nvPr/>
        </p:nvSpPr>
        <p:spPr>
          <a:xfrm>
            <a:off x="1483335" y="2638356"/>
            <a:ext cx="36711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Write-Host</a:t>
            </a:r>
            <a:r>
              <a:rPr lang="en-US" b="0" dirty="0">
                <a:solidFill>
                  <a:srgbClr val="212121"/>
                </a:solidFill>
                <a:effectLst/>
                <a:latin typeface="Menlo" panose="020B0609030804020204" pitchFamily="49" charset="0"/>
              </a:rPr>
              <a:t> </a:t>
            </a:r>
            <a:r>
              <a:rPr lang="en-US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$_.Description</a:t>
            </a:r>
            <a:endParaRPr lang="en-US" b="0" dirty="0">
              <a:solidFill>
                <a:srgbClr val="212121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32E22E9-37D9-0B43-A6C8-6A36168DF044}"/>
              </a:ext>
            </a:extLst>
          </p:cNvPr>
          <p:cNvSpPr/>
          <p:nvPr/>
        </p:nvSpPr>
        <p:spPr>
          <a:xfrm>
            <a:off x="1483335" y="3429000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if</a:t>
            </a:r>
            <a:r>
              <a:rPr lang="en-US" b="0" dirty="0">
                <a:solidFill>
                  <a:srgbClr val="212121"/>
                </a:solidFill>
                <a:effectLst/>
                <a:latin typeface="Menlo" panose="020B0609030804020204" pitchFamily="49" charset="0"/>
              </a:rPr>
              <a:t> (</a:t>
            </a:r>
            <a:r>
              <a:rPr lang="en-US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$_.</a:t>
            </a:r>
            <a:r>
              <a:rPr lang="en-US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IsInRelease</a:t>
            </a:r>
            <a:r>
              <a:rPr lang="en-US" b="0" dirty="0">
                <a:solidFill>
                  <a:srgbClr val="212121"/>
                </a:solidFill>
                <a:effectLst/>
                <a:latin typeface="Menlo" panose="020B0609030804020204" pitchFamily="49" charset="0"/>
              </a:rPr>
              <a:t> 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-or</a:t>
            </a:r>
            <a:r>
              <a:rPr lang="en-US" b="0" dirty="0">
                <a:solidFill>
                  <a:srgbClr val="212121"/>
                </a:solidFill>
                <a:effectLst/>
                <a:latin typeface="Menlo" panose="020B0609030804020204" pitchFamily="49" charset="0"/>
              </a:rPr>
              <a:t> </a:t>
            </a:r>
            <a:r>
              <a:rPr lang="en-US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$_.</a:t>
            </a:r>
            <a:r>
              <a:rPr lang="en-US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IsInMaster</a:t>
            </a:r>
            <a:r>
              <a:rPr lang="en-US" b="0" dirty="0">
                <a:solidFill>
                  <a:srgbClr val="212121"/>
                </a:solidFill>
                <a:effectLst/>
                <a:latin typeface="Menlo" panose="020B0609030804020204" pitchFamily="49" charset="0"/>
              </a:rPr>
              <a:t>) {</a:t>
            </a:r>
          </a:p>
          <a:p>
            <a:r>
              <a:rPr lang="en-US" b="0" dirty="0">
                <a:solidFill>
                  <a:srgbClr val="212121"/>
                </a:solidFill>
                <a:effectLst/>
                <a:latin typeface="Menlo" panose="020B0609030804020204" pitchFamily="49" charset="0"/>
              </a:rPr>
              <a:t>    </a:t>
            </a:r>
            <a:r>
              <a:rPr lang="en-US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$_.Demo</a:t>
            </a:r>
            <a:r>
              <a:rPr lang="en-US" b="0" dirty="0">
                <a:solidFill>
                  <a:srgbClr val="212121"/>
                </a:solidFill>
                <a:effectLst/>
                <a:latin typeface="Menlo" panose="020B0609030804020204" pitchFamily="49" charset="0"/>
              </a:rPr>
              <a:t>()</a:t>
            </a:r>
          </a:p>
          <a:p>
            <a:r>
              <a:rPr lang="en-US" b="0" dirty="0">
                <a:solidFill>
                  <a:srgbClr val="212121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84871F5-ED92-BA45-AB74-EBF305386AE4}"/>
              </a:ext>
            </a:extLst>
          </p:cNvPr>
          <p:cNvSpPr/>
          <p:nvPr/>
        </p:nvSpPr>
        <p:spPr>
          <a:xfrm>
            <a:off x="1483335" y="3989224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0" dirty="0">
                <a:solidFill>
                  <a:srgbClr val="212121"/>
                </a:solidFill>
                <a:effectLst/>
                <a:latin typeface="Menlo" panose="020B0609030804020204" pitchFamily="49" charset="0"/>
              </a:rPr>
              <a:t>  </a:t>
            </a:r>
            <a:r>
              <a:rPr lang="en-US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else</a:t>
            </a:r>
            <a:r>
              <a:rPr lang="en-US" b="0" dirty="0">
                <a:solidFill>
                  <a:srgbClr val="212121"/>
                </a:solidFill>
                <a:effectLst/>
                <a:latin typeface="Menlo" panose="020B0609030804020204" pitchFamily="49" charset="0"/>
              </a:rPr>
              <a:t> {</a:t>
            </a:r>
          </a:p>
          <a:p>
            <a:r>
              <a:rPr lang="en-US" b="0" dirty="0">
                <a:solidFill>
                  <a:srgbClr val="212121"/>
                </a:solidFill>
                <a:effectLst/>
                <a:latin typeface="Menlo" panose="020B0609030804020204" pitchFamily="49" charset="0"/>
              </a:rPr>
              <a:t>   </a:t>
            </a:r>
            <a:r>
              <a:rPr lang="en-US" b="0" dirty="0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Write-Host</a:t>
            </a:r>
            <a:r>
              <a:rPr lang="en-US" b="0" dirty="0">
                <a:solidFill>
                  <a:srgbClr val="212121"/>
                </a:solidFill>
                <a:effectLst/>
                <a:latin typeface="Menlo" panose="020B0609030804020204" pitchFamily="49" charset="0"/>
              </a:rPr>
              <a:t> </a:t>
            </a:r>
            <a:r>
              <a:rPr lang="en-US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$_.Timeline</a:t>
            </a:r>
            <a:endParaRPr lang="en-US" b="0" dirty="0">
              <a:solidFill>
                <a:srgbClr val="212121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solidFill>
                  <a:srgbClr val="212121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1EAE876-A66D-5642-88F4-2E22DAF071A2}"/>
              </a:ext>
            </a:extLst>
          </p:cNvPr>
          <p:cNvSpPr/>
          <p:nvPr/>
        </p:nvSpPr>
        <p:spPr>
          <a:xfrm>
            <a:off x="925490" y="1847713"/>
            <a:ext cx="52052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# NOTE: This is not a real cmdlet :P</a:t>
            </a:r>
            <a:endParaRPr lang="en-US" b="0" dirty="0">
              <a:solidFill>
                <a:srgbClr val="212121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0503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9" grpId="0"/>
      <p:bldP spid="1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09732F-5764-654F-AC02-4FA8078231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big one… .NET Core 3.0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345009C-54FF-974E-B7E1-56FDF6335C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Massively improved built-in Windows module compatibility (seriously… go and try it!)</a:t>
            </a:r>
          </a:p>
          <a:p>
            <a:pPr lvl="1"/>
            <a:r>
              <a:rPr lang="en-US" dirty="0" err="1"/>
              <a:t>AppBackgroundTask</a:t>
            </a:r>
            <a:endParaRPr lang="en-US" dirty="0"/>
          </a:p>
          <a:p>
            <a:pPr lvl="1"/>
            <a:r>
              <a:rPr lang="en-US" dirty="0" err="1"/>
              <a:t>BitsTransfer</a:t>
            </a:r>
            <a:endParaRPr lang="en-US" dirty="0"/>
          </a:p>
          <a:p>
            <a:pPr lvl="1"/>
            <a:r>
              <a:rPr lang="en-US" dirty="0" err="1"/>
              <a:t>DeliveryOptimization</a:t>
            </a:r>
            <a:endParaRPr lang="en-US" dirty="0"/>
          </a:p>
          <a:p>
            <a:pPr lvl="1"/>
            <a:r>
              <a:rPr lang="en-US" dirty="0" err="1"/>
              <a:t>Dism</a:t>
            </a:r>
            <a:endParaRPr lang="en-US" dirty="0"/>
          </a:p>
          <a:p>
            <a:pPr lvl="1"/>
            <a:r>
              <a:rPr lang="en-US" dirty="0" err="1"/>
              <a:t>HgsClient</a:t>
            </a:r>
            <a:endParaRPr lang="en-US" dirty="0"/>
          </a:p>
          <a:p>
            <a:pPr lvl="1"/>
            <a:r>
              <a:rPr lang="en-US" dirty="0"/>
              <a:t>International</a:t>
            </a:r>
          </a:p>
          <a:p>
            <a:pPr lvl="1"/>
            <a:r>
              <a:rPr lang="en-US" dirty="0" err="1"/>
              <a:t>Kds</a:t>
            </a:r>
            <a:endParaRPr lang="en-US" dirty="0"/>
          </a:p>
          <a:p>
            <a:pPr lvl="1"/>
            <a:r>
              <a:rPr lang="en-US" dirty="0"/>
              <a:t>PKI</a:t>
            </a:r>
          </a:p>
          <a:p>
            <a:pPr lvl="1"/>
            <a:r>
              <a:rPr lang="en-US" dirty="0"/>
              <a:t>Provisioning</a:t>
            </a:r>
          </a:p>
          <a:p>
            <a:pPr lvl="1"/>
            <a:r>
              <a:rPr lang="en-US" dirty="0" err="1"/>
              <a:t>PrintManagement</a:t>
            </a:r>
            <a:endParaRPr lang="en-US" dirty="0"/>
          </a:p>
          <a:p>
            <a:pPr lvl="1"/>
            <a:r>
              <a:rPr lang="en-US" dirty="0" err="1"/>
              <a:t>ProcessMitigations</a:t>
            </a:r>
            <a:endParaRPr lang="en-US" dirty="0"/>
          </a:p>
          <a:p>
            <a:pPr lvl="1"/>
            <a:r>
              <a:rPr lang="en-US" dirty="0" err="1"/>
              <a:t>ShieldedVMDataFile</a:t>
            </a:r>
            <a:endParaRPr lang="en-US" dirty="0"/>
          </a:p>
          <a:p>
            <a:pPr lvl="1"/>
            <a:r>
              <a:rPr lang="en-US" dirty="0" err="1"/>
              <a:t>TroubleshootingPack</a:t>
            </a:r>
            <a:endParaRPr lang="en-US" dirty="0"/>
          </a:p>
          <a:p>
            <a:pPr lvl="1"/>
            <a:r>
              <a:rPr lang="en-US" dirty="0"/>
              <a:t>UEV</a:t>
            </a:r>
          </a:p>
          <a:p>
            <a:pPr lvl="1"/>
            <a:r>
              <a:rPr lang="en-US" dirty="0"/>
              <a:t>… and maybe more!</a:t>
            </a:r>
          </a:p>
          <a:p>
            <a:r>
              <a:rPr lang="en-US" dirty="0"/>
              <a:t>Many many more types are back</a:t>
            </a:r>
          </a:p>
        </p:txBody>
      </p:sp>
    </p:spTree>
    <p:extLst>
      <p:ext uri="{BB962C8B-B14F-4D97-AF65-F5344CB8AC3E}">
        <p14:creationId xmlns:p14="http://schemas.microsoft.com/office/powerpoint/2010/main" val="12765523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3D320-02B8-A54A-8649-665DFB1C35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big one… .NET Core 3.0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436B3D6-E38D-514A-A69E-2A931EEFED76}"/>
              </a:ext>
            </a:extLst>
          </p:cNvPr>
          <p:cNvSpPr/>
          <p:nvPr/>
        </p:nvSpPr>
        <p:spPr>
          <a:xfrm>
            <a:off x="3081521" y="1878521"/>
            <a:ext cx="60289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WPF &amp; WinForms - Windows GUI’s work again!</a:t>
            </a:r>
          </a:p>
        </p:txBody>
      </p:sp>
      <p:pic>
        <p:nvPicPr>
          <p:cNvPr id="7" name="Online Media 6" descr="EBZDolcUwAAd6im">
            <a:hlinkClick r:id="" action="ppaction://media"/>
            <a:extLst>
              <a:ext uri="{FF2B5EF4-FFF2-40B4-BE49-F238E27FC236}">
                <a16:creationId xmlns:a16="http://schemas.microsoft.com/office/drawing/2014/main" id="{AAA3E34C-FF15-8F4D-A2D0-5FD74B1E1CE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899720" y="2598557"/>
            <a:ext cx="6392560" cy="3894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46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1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552D74-B7C6-134C-99EB-CDB97FAE7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Out-</a:t>
            </a:r>
            <a:r>
              <a:rPr lang="en-US" dirty="0" err="1"/>
              <a:t>GridView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87F39C-686C-944A-9024-F1A8AF8BF9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We’re working on it. We don’t think it’ll make it for 7. However, try out the new cross-platform Out-</a:t>
            </a:r>
            <a:r>
              <a:rPr lang="en-US" dirty="0" err="1"/>
              <a:t>GridView</a:t>
            </a:r>
            <a:r>
              <a:rPr lang="en-US" dirty="0"/>
              <a:t>: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D96A82A-B1D7-014E-A95E-5DABC49DF859}"/>
              </a:ext>
            </a:extLst>
          </p:cNvPr>
          <p:cNvSpPr/>
          <p:nvPr/>
        </p:nvSpPr>
        <p:spPr>
          <a:xfrm>
            <a:off x="3048000" y="3187254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0" dirty="0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Install-Module</a:t>
            </a:r>
            <a:r>
              <a:rPr lang="en-US" b="0" dirty="0">
                <a:solidFill>
                  <a:srgbClr val="212121"/>
                </a:solidFill>
                <a:effectLst/>
                <a:latin typeface="Menlo" panose="020B0609030804020204" pitchFamily="49" charset="0"/>
              </a:rPr>
              <a:t> </a:t>
            </a:r>
            <a:r>
              <a:rPr lang="en-US" b="0" dirty="0" err="1">
                <a:solidFill>
                  <a:srgbClr val="212121"/>
                </a:solidFill>
                <a:effectLst/>
                <a:latin typeface="Menlo" panose="020B0609030804020204" pitchFamily="49" charset="0"/>
              </a:rPr>
              <a:t>GraphicalTools</a:t>
            </a:r>
            <a:endParaRPr lang="en-US" b="0" dirty="0">
              <a:solidFill>
                <a:srgbClr val="212121"/>
              </a:solidFill>
              <a:effectLst/>
              <a:latin typeface="Menlo" panose="020B0609030804020204" pitchFamily="49" charset="0"/>
            </a:endParaRPr>
          </a:p>
          <a:p>
            <a:br>
              <a:rPr lang="en-US" b="0" dirty="0">
                <a:solidFill>
                  <a:srgbClr val="212121"/>
                </a:solidFill>
                <a:effectLst/>
                <a:latin typeface="Menlo" panose="020B0609030804020204" pitchFamily="49" charset="0"/>
              </a:rPr>
            </a:br>
            <a:r>
              <a:rPr lang="en-US" b="0" dirty="0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Get-Process</a:t>
            </a:r>
            <a:r>
              <a:rPr lang="en-US" b="0" dirty="0">
                <a:solidFill>
                  <a:srgbClr val="212121"/>
                </a:solidFill>
                <a:effectLst/>
                <a:latin typeface="Menlo" panose="020B0609030804020204" pitchFamily="49" charset="0"/>
              </a:rPr>
              <a:t> 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|</a:t>
            </a:r>
            <a:r>
              <a:rPr lang="en-US" b="0" dirty="0">
                <a:solidFill>
                  <a:srgbClr val="212121"/>
                </a:solidFill>
                <a:effectLst/>
                <a:latin typeface="Menlo" panose="020B0609030804020204" pitchFamily="49" charset="0"/>
              </a:rPr>
              <a:t> </a:t>
            </a:r>
            <a:r>
              <a:rPr lang="en-US" b="0" dirty="0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Out-</a:t>
            </a:r>
            <a:r>
              <a:rPr lang="en-US" b="0" dirty="0" err="1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GridView</a:t>
            </a:r>
            <a:endParaRPr lang="en-US" b="0" dirty="0">
              <a:solidFill>
                <a:srgbClr val="212121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03475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C035BE-22F7-5241-B36F-1C7C7AD24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“PowerShell 7 is a viable replacement for Windows PowerShell”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4B1119-239C-984E-A101-2534EE68D7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PowerShell Team 2019</a:t>
            </a:r>
          </a:p>
        </p:txBody>
      </p:sp>
    </p:spTree>
    <p:extLst>
      <p:ext uri="{BB962C8B-B14F-4D97-AF65-F5344CB8AC3E}">
        <p14:creationId xmlns:p14="http://schemas.microsoft.com/office/powerpoint/2010/main" val="5560348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46EE9A-9C86-AF43-9C85-2967015F82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let’s talk about new features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E10AC5-21DF-934B-B4C1-FA9CA48205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1340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ECA63D-4833-FC48-A733-48A850FF4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Secrets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102E2B-459B-8347-B7CD-4C900B72AB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new independent module called </a:t>
            </a:r>
            <a:r>
              <a:rPr lang="en-US" dirty="0" err="1"/>
              <a:t>Microsoft.PowerShell.SecretsManagement</a:t>
            </a:r>
            <a:r>
              <a:rPr lang="en-US" dirty="0"/>
              <a:t> to allow for simple and secure management of secrets on a local machine</a:t>
            </a:r>
          </a:p>
          <a:p>
            <a:r>
              <a:rPr lang="en-US" dirty="0"/>
              <a:t>Secrets are stored securely in a local vault but this could be generic that services like Azure Key Vault or </a:t>
            </a:r>
            <a:r>
              <a:rPr lang="en-US" dirty="0" err="1"/>
              <a:t>Hashicorp</a:t>
            </a:r>
            <a:r>
              <a:rPr lang="en-US" dirty="0"/>
              <a:t> Vault could leverage</a:t>
            </a:r>
          </a:p>
          <a:p>
            <a:endParaRPr lang="en-US" dirty="0"/>
          </a:p>
          <a:p>
            <a:r>
              <a:rPr lang="en-US" dirty="0"/>
              <a:t>Still in the works – Comment on the RFC:</a:t>
            </a:r>
          </a:p>
          <a:p>
            <a:pPr lvl="1"/>
            <a:r>
              <a:rPr lang="en-US" dirty="0">
                <a:hlinkClick r:id="rId2"/>
              </a:rPr>
              <a:t>https://github.com/PowerShell/PowerShell-RFC/pull/208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03923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1333F1-2987-E94E-9912-DEFCC794E2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Version Notification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4D9959-1D04-C44C-8362-C022EB12FC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Notification inside of PowerShell for when a new version of PowerShell is available</a:t>
            </a:r>
          </a:p>
          <a:p>
            <a:r>
              <a:rPr lang="en-US" dirty="0"/>
              <a:t>Related: The latest version of the PowerShell extension for VS Code can notify and even allow you to update PowerShell with a click of the button</a:t>
            </a:r>
          </a:p>
          <a:p>
            <a:endParaRPr lang="en-US" dirty="0"/>
          </a:p>
          <a:p>
            <a:r>
              <a:rPr lang="en-US" dirty="0"/>
              <a:t>Still in the works – Comment on the RFC:</a:t>
            </a:r>
          </a:p>
          <a:p>
            <a:pPr lvl="1"/>
            <a:r>
              <a:rPr lang="en-US" dirty="0">
                <a:hlinkClick r:id="rId2"/>
              </a:rPr>
              <a:t>https://github.com/PowerShell/PowerShell-RFC/pull/162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79346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sky, outdoor, person, man&#10;&#10;Description automatically generated">
            <a:extLst>
              <a:ext uri="{FF2B5EF4-FFF2-40B4-BE49-F238E27FC236}">
                <a16:creationId xmlns:a16="http://schemas.microsoft.com/office/drawing/2014/main" id="{3A778A54-B1E5-3E4B-9A48-E9E5B666D2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575491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FFFE0B8-40AB-6749-9C9B-583F7B5DFDA5}"/>
              </a:ext>
            </a:extLst>
          </p:cNvPr>
          <p:cNvSpPr txBox="1"/>
          <p:nvPr/>
        </p:nvSpPr>
        <p:spPr>
          <a:xfrm>
            <a:off x="1756826" y="6055059"/>
            <a:ext cx="10272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Fira Code Retina" panose="020B0509050000020004" pitchFamily="49" charset="0"/>
                <a:ea typeface="Fira Code Retina" panose="020B0509050000020004" pitchFamily="49" charset="0"/>
                <a:cs typeface="Ayuthaya" pitchFamily="2" charset="-34"/>
              </a:rPr>
              <a:t>@</a:t>
            </a:r>
            <a:r>
              <a:rPr lang="en-US" sz="2800" dirty="0" err="1">
                <a:solidFill>
                  <a:schemeClr val="bg1"/>
                </a:solidFill>
                <a:latin typeface="Fira Code Retina" panose="020B0509050000020004" pitchFamily="49" charset="0"/>
                <a:ea typeface="Fira Code Retina" panose="020B0509050000020004" pitchFamily="49" charset="0"/>
                <a:cs typeface="Ayuthaya" pitchFamily="2" charset="-34"/>
              </a:rPr>
              <a:t>TylerLeonhardt</a:t>
            </a:r>
            <a:r>
              <a:rPr lang="en-US" sz="2800" dirty="0">
                <a:solidFill>
                  <a:schemeClr val="bg1"/>
                </a:solidFill>
                <a:latin typeface="Fira Code Retina" panose="020B0509050000020004" pitchFamily="49" charset="0"/>
                <a:ea typeface="Fira Code Retina" panose="020B0509050000020004" pitchFamily="49" charset="0"/>
                <a:cs typeface="Ayuthaya" pitchFamily="2" charset="-34"/>
              </a:rPr>
              <a:t> – Software Engineer - Microsoft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195B7F6-54D7-434F-BA4C-F84472836A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492" y="6028395"/>
            <a:ext cx="549884" cy="5498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5A90C9B-F1CC-294F-9911-234F146320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8246" y="6001500"/>
            <a:ext cx="622253" cy="622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847380"/>
      </p:ext>
    </p:extLst>
  </p:cSld>
  <p:clrMapOvr>
    <a:masterClrMapping/>
  </p:clrMapOvr>
  <p:transition spd="med">
    <p:pull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A0516-F426-974F-A251-B87F695E9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Ternary Operator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57315E-BB1D-4C40-B037-EB8642EE71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Quick conditional syntax famous in other languages (C, C#, JavaScript,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r>
              <a:rPr lang="en-US" dirty="0"/>
              <a:t>Shipped!</a:t>
            </a:r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AF98915-2F83-0142-BFAD-52304B2E7E7C}"/>
              </a:ext>
            </a:extLst>
          </p:cNvPr>
          <p:cNvSpPr/>
          <p:nvPr/>
        </p:nvSpPr>
        <p:spPr>
          <a:xfrm>
            <a:off x="2111415" y="3646430"/>
            <a:ext cx="68599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212121"/>
                </a:solidFill>
                <a:effectLst/>
                <a:latin typeface="Menlo" panose="020B0609030804020204" pitchFamily="49" charset="0"/>
              </a:rPr>
              <a:t>$true ? </a:t>
            </a:r>
            <a:r>
              <a:rPr lang="en-US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"This gets returned!"</a:t>
            </a:r>
            <a:r>
              <a:rPr lang="en-US" b="0" dirty="0">
                <a:solidFill>
                  <a:srgbClr val="212121"/>
                </a:solidFill>
                <a:effectLst/>
                <a:latin typeface="Menlo" panose="020B0609030804020204" pitchFamily="49" charset="0"/>
              </a:rPr>
              <a:t> : </a:t>
            </a:r>
            <a:r>
              <a:rPr lang="en-US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"This does not."</a:t>
            </a:r>
            <a:endParaRPr lang="en-US" b="0" dirty="0">
              <a:solidFill>
                <a:srgbClr val="212121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30424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12C4BB-E47D-2F49-9378-17C7190D5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Pipeline Chain Operators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2CF305-31C7-134B-99D2-573C61A7C2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Famous syntax in bash and </a:t>
            </a:r>
            <a:r>
              <a:rPr lang="en-US" dirty="0" err="1"/>
              <a:t>cmd</a:t>
            </a:r>
            <a:r>
              <a:rPr lang="en-US" dirty="0"/>
              <a:t> for handling control flow</a:t>
            </a:r>
          </a:p>
          <a:p>
            <a:r>
              <a:rPr lang="en-US" dirty="0"/>
              <a:t>Pull request out! Comment on the RFC:</a:t>
            </a:r>
          </a:p>
          <a:p>
            <a:pPr lvl="1"/>
            <a:r>
              <a:rPr lang="en-US" dirty="0">
                <a:hlinkClick r:id="rId2"/>
              </a:rPr>
              <a:t>https://github.com/PowerShell/PowerShell-RFC/pull/192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3D7C238-FEB9-B84E-B9D0-B800F4201588}"/>
              </a:ext>
            </a:extLst>
          </p:cNvPr>
          <p:cNvSpPr/>
          <p:nvPr/>
        </p:nvSpPr>
        <p:spPr>
          <a:xfrm>
            <a:off x="3048000" y="3678128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throw</a:t>
            </a:r>
            <a:r>
              <a:rPr lang="en-US" b="0" dirty="0">
                <a:solidFill>
                  <a:srgbClr val="212121"/>
                </a:solidFill>
                <a:effectLst/>
                <a:latin typeface="Menlo" panose="020B0609030804020204" pitchFamily="49" charset="0"/>
              </a:rPr>
              <a:t> </a:t>
            </a:r>
            <a:r>
              <a:rPr lang="en-US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"bad"</a:t>
            </a:r>
            <a:r>
              <a:rPr lang="en-US" b="0" dirty="0">
                <a:solidFill>
                  <a:srgbClr val="212121"/>
                </a:solidFill>
                <a:effectLst/>
                <a:latin typeface="Menlo" panose="020B0609030804020204" pitchFamily="49" charset="0"/>
              </a:rPr>
              <a:t> &amp;&amp; </a:t>
            </a:r>
            <a:r>
              <a:rPr lang="en-US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"This will never run :(”</a:t>
            </a:r>
          </a:p>
          <a:p>
            <a:endParaRPr lang="en-US" b="0" dirty="0">
              <a:solidFill>
                <a:srgbClr val="212121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throw</a:t>
            </a:r>
            <a:r>
              <a:rPr lang="en-US" b="0" dirty="0">
                <a:solidFill>
                  <a:srgbClr val="212121"/>
                </a:solidFill>
                <a:effectLst/>
                <a:latin typeface="Menlo" panose="020B0609030804020204" pitchFamily="49" charset="0"/>
              </a:rPr>
              <a:t> </a:t>
            </a:r>
            <a:r>
              <a:rPr lang="en-US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"bad"</a:t>
            </a:r>
            <a:r>
              <a:rPr lang="en-US" b="0" dirty="0">
                <a:solidFill>
                  <a:srgbClr val="212121"/>
                </a:solidFill>
                <a:effectLst/>
                <a:latin typeface="Menlo" panose="020B0609030804020204" pitchFamily="49" charset="0"/>
              </a:rPr>
              <a:t> || </a:t>
            </a:r>
            <a:r>
              <a:rPr lang="en-US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"This will run! :)"</a:t>
            </a:r>
            <a:endParaRPr lang="en-US" b="0" dirty="0">
              <a:solidFill>
                <a:srgbClr val="212121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947B6F-6E2E-6A44-8141-90C0988408E4}"/>
              </a:ext>
            </a:extLst>
          </p:cNvPr>
          <p:cNvSpPr/>
          <p:nvPr/>
        </p:nvSpPr>
        <p:spPr>
          <a:xfrm>
            <a:off x="3048000" y="4785747"/>
            <a:ext cx="46474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rgbClr val="212121"/>
                </a:solidFill>
                <a:effectLst/>
                <a:latin typeface="Menlo" panose="020B0609030804020204" pitchFamily="49" charset="0"/>
              </a:rPr>
              <a:t>apt update &amp;&amp; apt install </a:t>
            </a:r>
            <a:r>
              <a:rPr lang="en-US" b="0" dirty="0" err="1">
                <a:solidFill>
                  <a:srgbClr val="212121"/>
                </a:solidFill>
                <a:effectLst/>
                <a:latin typeface="Menlo" panose="020B0609030804020204" pitchFamily="49" charset="0"/>
              </a:rPr>
              <a:t>cowsay</a:t>
            </a:r>
            <a:endParaRPr lang="en-US" b="0" dirty="0">
              <a:solidFill>
                <a:srgbClr val="212121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49917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CE3D6-68B2-EB4E-BE33-8CBD9ADBB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Null Coalescing and Null Coalescing assignment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E0BC14-AAF1-D44A-BDDD-1AF68405AC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A C# syntax brought over to PowerShell</a:t>
            </a:r>
          </a:p>
          <a:p>
            <a:r>
              <a:rPr lang="en-US" dirty="0"/>
              <a:t>Pull request out! Comment on the RFC:</a:t>
            </a:r>
          </a:p>
          <a:p>
            <a:pPr lvl="1"/>
            <a:r>
              <a:rPr lang="en-US" dirty="0">
                <a:hlinkClick r:id="rId2"/>
              </a:rPr>
              <a:t>https://github.com/PowerShell/PowerShell-RFC/pull/223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E82CD0C-D3F6-CC45-BDBB-9CD5C84BE10A}"/>
              </a:ext>
            </a:extLst>
          </p:cNvPr>
          <p:cNvSpPr/>
          <p:nvPr/>
        </p:nvSpPr>
        <p:spPr>
          <a:xfrm>
            <a:off x="1496993" y="4113229"/>
            <a:ext cx="165132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$x</a:t>
            </a:r>
            <a:r>
              <a:rPr lang="en-US" b="0" dirty="0">
                <a:solidFill>
                  <a:srgbClr val="212121"/>
                </a:solidFill>
                <a:effectLst/>
                <a:latin typeface="Menlo" panose="020B0609030804020204" pitchFamily="49" charset="0"/>
              </a:rPr>
              <a:t> 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b="0" dirty="0">
                <a:solidFill>
                  <a:srgbClr val="212121"/>
                </a:solidFill>
                <a:effectLst/>
                <a:latin typeface="Menlo" panose="020B0609030804020204" pitchFamily="49" charset="0"/>
              </a:rPr>
              <a:t> </a:t>
            </a:r>
            <a:r>
              <a:rPr lang="en-US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$null</a:t>
            </a:r>
            <a:endParaRPr lang="en-US" b="0" dirty="0">
              <a:solidFill>
                <a:srgbClr val="212121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$x</a:t>
            </a:r>
            <a:r>
              <a:rPr lang="en-US" b="0" dirty="0">
                <a:solidFill>
                  <a:srgbClr val="212121"/>
                </a:solidFill>
                <a:effectLst/>
                <a:latin typeface="Menlo" panose="020B0609030804020204" pitchFamily="49" charset="0"/>
              </a:rPr>
              <a:t> </a:t>
            </a:r>
            <a:r>
              <a:rPr lang="en-US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??</a:t>
            </a:r>
            <a:r>
              <a:rPr lang="en-US" b="0" dirty="0">
                <a:solidFill>
                  <a:srgbClr val="212121"/>
                </a:solidFill>
                <a:effectLst/>
                <a:latin typeface="Menlo" panose="020B0609030804020204" pitchFamily="49" charset="0"/>
              </a:rPr>
              <a:t> </a:t>
            </a:r>
            <a:r>
              <a:rPr lang="en-US" b="0" dirty="0">
                <a:solidFill>
                  <a:srgbClr val="09885A"/>
                </a:solidFill>
                <a:effectLst/>
                <a:latin typeface="Menlo" panose="020B0609030804020204" pitchFamily="49" charset="0"/>
              </a:rPr>
              <a:t>100</a:t>
            </a:r>
            <a:endParaRPr lang="en-US" b="0" dirty="0">
              <a:solidFill>
                <a:srgbClr val="212121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solidFill>
                  <a:srgbClr val="09885A"/>
                </a:solidFill>
                <a:effectLst/>
                <a:latin typeface="Menlo" panose="020B0609030804020204" pitchFamily="49" charset="0"/>
              </a:rPr>
              <a:t>100</a:t>
            </a:r>
            <a:endParaRPr lang="en-US" b="0" dirty="0">
              <a:solidFill>
                <a:srgbClr val="212121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0100C09-FB25-D445-830B-DF31C37737D6}"/>
              </a:ext>
            </a:extLst>
          </p:cNvPr>
          <p:cNvSpPr/>
          <p:nvPr/>
        </p:nvSpPr>
        <p:spPr>
          <a:xfrm>
            <a:off x="6716211" y="4390228"/>
            <a:ext cx="26949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$x</a:t>
            </a:r>
            <a:r>
              <a:rPr lang="en-US" b="0" dirty="0">
                <a:solidFill>
                  <a:srgbClr val="212121"/>
                </a:solidFill>
                <a:effectLst/>
                <a:latin typeface="Menlo" panose="020B0609030804020204" pitchFamily="49" charset="0"/>
              </a:rPr>
              <a:t> </a:t>
            </a:r>
            <a:r>
              <a:rPr lang="en-US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??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b="0" dirty="0">
                <a:solidFill>
                  <a:srgbClr val="212121"/>
                </a:solidFill>
                <a:effectLst/>
                <a:latin typeface="Menlo" panose="020B0609030804020204" pitchFamily="49" charset="0"/>
              </a:rPr>
              <a:t> </a:t>
            </a:r>
            <a:r>
              <a:rPr lang="en-US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'new value'</a:t>
            </a:r>
            <a:endParaRPr lang="en-US" b="0" dirty="0">
              <a:solidFill>
                <a:srgbClr val="212121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DB5AA6E-662A-9342-AAA7-E1E76B03CFE3}"/>
              </a:ext>
            </a:extLst>
          </p:cNvPr>
          <p:cNvSpPr/>
          <p:nvPr/>
        </p:nvSpPr>
        <p:spPr>
          <a:xfrm>
            <a:off x="6716211" y="4759560"/>
            <a:ext cx="38106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$</a:t>
            </a:r>
            <a:r>
              <a:rPr lang="en-US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todaysDate</a:t>
            </a:r>
            <a:r>
              <a:rPr lang="en-US" b="0" dirty="0">
                <a:solidFill>
                  <a:srgbClr val="212121"/>
                </a:solidFill>
                <a:effectLst/>
                <a:latin typeface="Menlo" panose="020B0609030804020204" pitchFamily="49" charset="0"/>
              </a:rPr>
              <a:t> </a:t>
            </a:r>
            <a:r>
              <a:rPr lang="en-US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??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b="0" dirty="0">
                <a:solidFill>
                  <a:srgbClr val="212121"/>
                </a:solidFill>
                <a:effectLst/>
                <a:latin typeface="Menlo" panose="020B0609030804020204" pitchFamily="49" charset="0"/>
              </a:rPr>
              <a:t> (</a:t>
            </a:r>
            <a:r>
              <a:rPr lang="en-US" b="0" dirty="0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Get-Date</a:t>
            </a:r>
            <a:r>
              <a:rPr lang="en-US" b="0" dirty="0">
                <a:solidFill>
                  <a:srgbClr val="212121"/>
                </a:solidFill>
                <a:effectLst/>
                <a:latin typeface="Menlo" panose="020B0609030804020204" pitchFamily="49" charset="0"/>
              </a:rPr>
              <a:t>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91CD50-E41C-5042-89C6-E7E835F0A977}"/>
              </a:ext>
            </a:extLst>
          </p:cNvPr>
          <p:cNvSpPr/>
          <p:nvPr/>
        </p:nvSpPr>
        <p:spPr>
          <a:xfrm>
            <a:off x="1352969" y="6123543"/>
            <a:ext cx="91739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212121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b="0" dirty="0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Get-Module</a:t>
            </a:r>
            <a:r>
              <a:rPr lang="en-US" b="0" dirty="0">
                <a:solidFill>
                  <a:srgbClr val="212121"/>
                </a:solidFill>
                <a:effectLst/>
                <a:latin typeface="Menlo" panose="020B0609030804020204" pitchFamily="49" charset="0"/>
              </a:rPr>
              <a:t> Pester 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US" b="0" dirty="0" err="1">
                <a:solidFill>
                  <a:srgbClr val="212121"/>
                </a:solidFill>
                <a:effectLst/>
                <a:latin typeface="Menlo" panose="020B0609030804020204" pitchFamily="49" charset="0"/>
              </a:rPr>
              <a:t>ListAvailable</a:t>
            </a:r>
            <a:r>
              <a:rPr lang="en-US" b="0" dirty="0">
                <a:solidFill>
                  <a:srgbClr val="212121"/>
                </a:solidFill>
                <a:effectLst/>
                <a:latin typeface="Menlo" panose="020B0609030804020204" pitchFamily="49" charset="0"/>
              </a:rPr>
              <a:t>) </a:t>
            </a:r>
            <a:r>
              <a:rPr lang="en-US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??</a:t>
            </a:r>
            <a:r>
              <a:rPr lang="en-US" b="0" dirty="0">
                <a:solidFill>
                  <a:srgbClr val="212121"/>
                </a:solidFill>
                <a:effectLst/>
                <a:latin typeface="Menlo" panose="020B0609030804020204" pitchFamily="49" charset="0"/>
              </a:rPr>
              <a:t> (</a:t>
            </a:r>
            <a:r>
              <a:rPr lang="en-US" b="0" dirty="0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Install-Module</a:t>
            </a:r>
            <a:r>
              <a:rPr lang="en-US" b="0" dirty="0">
                <a:solidFill>
                  <a:srgbClr val="212121"/>
                </a:solidFill>
                <a:effectLst/>
                <a:latin typeface="Menlo" panose="020B0609030804020204" pitchFamily="49" charset="0"/>
              </a:rPr>
              <a:t> Pester)</a:t>
            </a:r>
          </a:p>
        </p:txBody>
      </p:sp>
    </p:spTree>
    <p:extLst>
      <p:ext uri="{BB962C8B-B14F-4D97-AF65-F5344CB8AC3E}">
        <p14:creationId xmlns:p14="http://schemas.microsoft.com/office/powerpoint/2010/main" val="32482017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51E26F-9FAB-084A-8E7A-20CD3FE89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Parallel Foreach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05D142-FA51-7E4D-B377-5B511AFB5B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name says it all… Foreach-Object now has a -Parallel switch to run iterations in parallel</a:t>
            </a:r>
          </a:p>
          <a:p>
            <a:r>
              <a:rPr lang="en-US" dirty="0"/>
              <a:t>Shipped!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BFA6A91-51BC-074F-92B3-30C05DCEDC53}"/>
              </a:ext>
            </a:extLst>
          </p:cNvPr>
          <p:cNvSpPr/>
          <p:nvPr/>
        </p:nvSpPr>
        <p:spPr>
          <a:xfrm>
            <a:off x="1367742" y="3631962"/>
            <a:ext cx="945651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9885A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..</a:t>
            </a:r>
            <a:r>
              <a:rPr lang="en-US" b="0" dirty="0">
                <a:solidFill>
                  <a:srgbClr val="09885A"/>
                </a:solidFill>
                <a:effectLst/>
                <a:latin typeface="Menlo" panose="020B0609030804020204" pitchFamily="49" charset="0"/>
              </a:rPr>
              <a:t>50</a:t>
            </a:r>
            <a:r>
              <a:rPr lang="en-US" b="0" dirty="0">
                <a:solidFill>
                  <a:srgbClr val="212121"/>
                </a:solidFill>
                <a:effectLst/>
                <a:latin typeface="Menlo" panose="020B0609030804020204" pitchFamily="49" charset="0"/>
              </a:rPr>
              <a:t> 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|</a:t>
            </a:r>
            <a:r>
              <a:rPr lang="en-US" b="0" dirty="0">
                <a:solidFill>
                  <a:srgbClr val="212121"/>
                </a:solidFill>
                <a:effectLst/>
                <a:latin typeface="Menlo" panose="020B0609030804020204" pitchFamily="49" charset="0"/>
              </a:rPr>
              <a:t> </a:t>
            </a:r>
            <a:r>
              <a:rPr lang="en-US" b="0" dirty="0" err="1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ForEach</a:t>
            </a:r>
            <a:r>
              <a:rPr lang="en-US" b="0" dirty="0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-Object</a:t>
            </a:r>
            <a:r>
              <a:rPr lang="en-US" b="0" dirty="0">
                <a:solidFill>
                  <a:srgbClr val="212121"/>
                </a:solidFill>
                <a:effectLst/>
                <a:latin typeface="Menlo" panose="020B0609030804020204" pitchFamily="49" charset="0"/>
              </a:rPr>
              <a:t> 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US" b="0" dirty="0">
                <a:solidFill>
                  <a:srgbClr val="212121"/>
                </a:solidFill>
                <a:effectLst/>
                <a:latin typeface="Menlo" panose="020B0609030804020204" pitchFamily="49" charset="0"/>
              </a:rPr>
              <a:t>Parallel { </a:t>
            </a:r>
            <a:r>
              <a:rPr lang="en-US" b="0" dirty="0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Start-Sleep</a:t>
            </a:r>
            <a:r>
              <a:rPr lang="en-US" b="0" dirty="0">
                <a:solidFill>
                  <a:srgbClr val="212121"/>
                </a:solidFill>
                <a:effectLst/>
                <a:latin typeface="Menlo" panose="020B0609030804020204" pitchFamily="49" charset="0"/>
              </a:rPr>
              <a:t> 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US" b="0" dirty="0">
                <a:solidFill>
                  <a:srgbClr val="212121"/>
                </a:solidFill>
                <a:effectLst/>
                <a:latin typeface="Menlo" panose="020B0609030804020204" pitchFamily="49" charset="0"/>
              </a:rPr>
              <a:t>Milliseconds </a:t>
            </a:r>
            <a:r>
              <a:rPr lang="en-US" b="0" dirty="0">
                <a:solidFill>
                  <a:srgbClr val="09885A"/>
                </a:solidFill>
                <a:effectLst/>
                <a:latin typeface="Menlo" panose="020B0609030804020204" pitchFamily="49" charset="0"/>
              </a:rPr>
              <a:t>100</a:t>
            </a:r>
            <a:r>
              <a:rPr lang="en-US" b="0" dirty="0">
                <a:solidFill>
                  <a:srgbClr val="212121"/>
                </a:solidFill>
                <a:effectLst/>
                <a:latin typeface="Menlo" panose="020B0609030804020204" pitchFamily="49" charset="0"/>
              </a:rPr>
              <a:t> }</a:t>
            </a:r>
          </a:p>
        </p:txBody>
      </p:sp>
    </p:spTree>
    <p:extLst>
      <p:ext uri="{BB962C8B-B14F-4D97-AF65-F5344CB8AC3E}">
        <p14:creationId xmlns:p14="http://schemas.microsoft.com/office/powerpoint/2010/main" val="20287282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8D556-1B8E-5840-9F7B-442700356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$</a:t>
            </a:r>
            <a:r>
              <a:rPr lang="en-US" dirty="0" err="1"/>
              <a:t>ErrorActionPreference</a:t>
            </a:r>
            <a:r>
              <a:rPr lang="en-US" dirty="0"/>
              <a:t> = “break”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ED9EFF-2A07-7649-B7BF-364105221E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Enable this to break into the debugger as soon as there’s an Error</a:t>
            </a:r>
          </a:p>
          <a:p>
            <a:r>
              <a:rPr lang="en-US" dirty="0"/>
              <a:t>Shipped!</a:t>
            </a:r>
          </a:p>
          <a:p>
            <a:r>
              <a:rPr lang="en-US" dirty="0"/>
              <a:t>Community contributed by Kirk Munro!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A26E900-D290-5848-B193-7855AC4DBE34}"/>
              </a:ext>
            </a:extLst>
          </p:cNvPr>
          <p:cNvSpPr/>
          <p:nvPr/>
        </p:nvSpPr>
        <p:spPr>
          <a:xfrm>
            <a:off x="3048000" y="3726577"/>
            <a:ext cx="6096000" cy="286232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$</a:t>
            </a:r>
            <a:r>
              <a:rPr lang="en-US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ErrorActionPreference</a:t>
            </a:r>
            <a:r>
              <a:rPr lang="en-US" b="0" dirty="0">
                <a:solidFill>
                  <a:srgbClr val="212121"/>
                </a:solidFill>
                <a:effectLst/>
                <a:latin typeface="Menlo" panose="020B0609030804020204" pitchFamily="49" charset="0"/>
              </a:rPr>
              <a:t> 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b="0" dirty="0">
                <a:solidFill>
                  <a:srgbClr val="212121"/>
                </a:solidFill>
                <a:effectLst/>
                <a:latin typeface="Menlo" panose="020B0609030804020204" pitchFamily="49" charset="0"/>
              </a:rPr>
              <a:t> </a:t>
            </a:r>
            <a:r>
              <a:rPr lang="en-US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"break"</a:t>
            </a:r>
            <a:endParaRPr lang="en-US" b="0" dirty="0">
              <a:solidFill>
                <a:srgbClr val="212121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solidFill>
                  <a:srgbClr val="09885A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en-US" b="0" dirty="0">
                <a:solidFill>
                  <a:srgbClr val="09885A"/>
                </a:solidFill>
                <a:effectLst/>
                <a:latin typeface="Menlo" panose="020B0609030804020204" pitchFamily="49" charset="0"/>
              </a:rPr>
              <a:t>0</a:t>
            </a:r>
          </a:p>
          <a:p>
            <a:endParaRPr lang="en-US" dirty="0">
              <a:solidFill>
                <a:srgbClr val="09885A"/>
              </a:solidFill>
              <a:latin typeface="Menlo" panose="020B0609030804020204" pitchFamily="49" charset="0"/>
            </a:endParaRPr>
          </a:p>
          <a:p>
            <a:r>
              <a:rPr lang="en-US" dirty="0"/>
              <a:t>Entering debug mode. Use h or ? for help.</a:t>
            </a:r>
          </a:p>
          <a:p>
            <a:br>
              <a:rPr lang="en-US" dirty="0"/>
            </a:br>
            <a:r>
              <a:rPr lang="en-US" dirty="0"/>
              <a:t>At line:1 char:1</a:t>
            </a:r>
          </a:p>
          <a:p>
            <a:r>
              <a:rPr lang="en-US" dirty="0"/>
              <a:t>+ 1/0</a:t>
            </a:r>
          </a:p>
          <a:p>
            <a:r>
              <a:rPr lang="en-US" dirty="0"/>
              <a:t>+ ~~~</a:t>
            </a:r>
          </a:p>
          <a:p>
            <a:endParaRPr lang="en-US" dirty="0"/>
          </a:p>
          <a:p>
            <a:r>
              <a:rPr lang="en-US" b="0" dirty="0">
                <a:solidFill>
                  <a:srgbClr val="212121"/>
                </a:solidFill>
                <a:effectLst/>
                <a:latin typeface="Menlo" panose="020B0609030804020204" pitchFamily="49" charset="0"/>
              </a:rPr>
              <a:t>PS &gt;</a:t>
            </a:r>
          </a:p>
        </p:txBody>
      </p:sp>
    </p:spTree>
    <p:extLst>
      <p:ext uri="{BB962C8B-B14F-4D97-AF65-F5344CB8AC3E}">
        <p14:creationId xmlns:p14="http://schemas.microsoft.com/office/powerpoint/2010/main" val="38367506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1A3E04-5898-9E4B-8EB2-ABB9CA0EC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Easier to read Error 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E982A1-E7BE-8B4E-B63F-72EFF743D8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New ”concise” error view so that errors aren’t as jarring</a:t>
            </a:r>
          </a:p>
          <a:p>
            <a:r>
              <a:rPr lang="en-US" dirty="0"/>
              <a:t>In master! Will be in PowerShell 7 Preview 5!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6105A6C-2DAC-B449-A2D3-4A76B9026FEC}"/>
              </a:ext>
            </a:extLst>
          </p:cNvPr>
          <p:cNvSpPr/>
          <p:nvPr/>
        </p:nvSpPr>
        <p:spPr>
          <a:xfrm>
            <a:off x="478421" y="3920928"/>
            <a:ext cx="1152452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$</a:t>
            </a:r>
            <a:r>
              <a:rPr lang="en-US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ErrorView</a:t>
            </a:r>
            <a:r>
              <a:rPr lang="en-US" b="0" dirty="0">
                <a:solidFill>
                  <a:srgbClr val="212121"/>
                </a:solidFill>
                <a:effectLst/>
                <a:latin typeface="Menlo" panose="020B0609030804020204" pitchFamily="49" charset="0"/>
              </a:rPr>
              <a:t> 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b="0" dirty="0">
                <a:solidFill>
                  <a:srgbClr val="212121"/>
                </a:solidFill>
                <a:effectLst/>
                <a:latin typeface="Menlo" panose="020B0609030804020204" pitchFamily="49" charset="0"/>
              </a:rPr>
              <a:t> </a:t>
            </a:r>
            <a:r>
              <a:rPr lang="en-US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"concise”</a:t>
            </a:r>
          </a:p>
          <a:p>
            <a:endParaRPr lang="en-US" b="0" dirty="0">
              <a:solidFill>
                <a:srgbClr val="212121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Get-</a:t>
            </a:r>
            <a:r>
              <a:rPr lang="en-US" b="0" dirty="0" err="1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ChildItem</a:t>
            </a:r>
            <a:r>
              <a:rPr lang="en-US" b="0" dirty="0">
                <a:solidFill>
                  <a:srgbClr val="212121"/>
                </a:solidFill>
                <a:effectLst/>
                <a:latin typeface="Menlo" panose="020B0609030804020204" pitchFamily="49" charset="0"/>
              </a:rPr>
              <a:t> </a:t>
            </a:r>
            <a:r>
              <a:rPr lang="en-US" b="0" dirty="0" err="1">
                <a:solidFill>
                  <a:srgbClr val="212121"/>
                </a:solidFill>
                <a:effectLst/>
                <a:latin typeface="Menlo" panose="020B0609030804020204" pitchFamily="49" charset="0"/>
              </a:rPr>
              <a:t>dne</a:t>
            </a:r>
            <a:endParaRPr lang="en-US" b="0" dirty="0">
              <a:solidFill>
                <a:srgbClr val="212121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"Get-</a:t>
            </a:r>
            <a:r>
              <a:rPr lang="en-US" b="0" dirty="0" err="1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ChildItem</a:t>
            </a:r>
            <a:r>
              <a:rPr lang="en-US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: Cannot find path '/Users/</a:t>
            </a:r>
            <a:r>
              <a:rPr lang="en-US" b="0" dirty="0" err="1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tyleonha</a:t>
            </a:r>
            <a:r>
              <a:rPr lang="en-US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en-US" b="0" dirty="0" err="1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dne</a:t>
            </a:r>
            <a:r>
              <a:rPr lang="en-US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 because it does not exist."</a:t>
            </a:r>
            <a:endParaRPr lang="en-US" b="0" dirty="0">
              <a:solidFill>
                <a:srgbClr val="212121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42097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27854-70C8-284F-A0A6-F56E31CEAA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Resolve-</a:t>
            </a:r>
            <a:r>
              <a:rPr lang="en-US" dirty="0" err="1"/>
              <a:t>ErrorRecord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B8C1AF-BBC0-9E42-9527-CBBC8B2834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/>
          <a:lstStyle/>
          <a:p>
            <a:r>
              <a:rPr lang="en-US" dirty="0"/>
              <a:t>”concise” view was all about reducing error noise, this cmdlet provides a ton of extra details about an </a:t>
            </a:r>
            <a:r>
              <a:rPr lang="en-US" dirty="0" err="1"/>
              <a:t>ErrorRecord</a:t>
            </a:r>
            <a:endParaRPr lang="en-US" dirty="0"/>
          </a:p>
        </p:txBody>
      </p:sp>
      <p:pic>
        <p:nvPicPr>
          <p:cNvPr id="4" name="Online Media 3" descr="EGPigZWVUAAYUMw">
            <a:hlinkClick r:id="" action="ppaction://media"/>
            <a:extLst>
              <a:ext uri="{FF2B5EF4-FFF2-40B4-BE49-F238E27FC236}">
                <a16:creationId xmlns:a16="http://schemas.microsoft.com/office/drawing/2014/main" id="{9C051CD9-030D-B449-8A0F-C38D0466AD8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32000" y="2159000"/>
            <a:ext cx="8128000" cy="469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278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39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A6825-0A42-2047-9F88-B9BC357CE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PowerShell as a Login Shell on Linux and macOS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7539C6-A13E-8140-AD2D-165F23B779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Login shells in UNIX-like OS’s are shells that are provided environmental state upfront. For a while PowerShell didn’t support that… but now it does!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FDC82DE-D57A-1041-BBFF-A920E8BAE05D}"/>
              </a:ext>
            </a:extLst>
          </p:cNvPr>
          <p:cNvSpPr/>
          <p:nvPr/>
        </p:nvSpPr>
        <p:spPr>
          <a:xfrm>
            <a:off x="959251" y="3429000"/>
            <a:ext cx="10273497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dirty="0" err="1">
                <a:solidFill>
                  <a:srgbClr val="212121"/>
                </a:solidFill>
                <a:effectLst/>
                <a:latin typeface="Menlo" panose="020B0609030804020204" pitchFamily="49" charset="0"/>
              </a:rPr>
              <a:t>chsh</a:t>
            </a:r>
            <a:r>
              <a:rPr lang="en-US" b="0" dirty="0">
                <a:solidFill>
                  <a:srgbClr val="212121"/>
                </a:solidFill>
                <a:effectLst/>
                <a:latin typeface="Menlo" panose="020B0609030804020204" pitchFamily="49" charset="0"/>
              </a:rPr>
              <a:t> 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US" b="0" dirty="0">
                <a:solidFill>
                  <a:srgbClr val="212121"/>
                </a:solidFill>
                <a:effectLst/>
                <a:latin typeface="Menlo" panose="020B0609030804020204" pitchFamily="49" charset="0"/>
              </a:rPr>
              <a:t>s 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en-US" b="0" dirty="0" err="1">
                <a:solidFill>
                  <a:srgbClr val="212121"/>
                </a:solidFill>
                <a:effectLst/>
                <a:latin typeface="Menlo" panose="020B0609030804020204" pitchFamily="49" charset="0"/>
              </a:rPr>
              <a:t>usr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en-US" b="0" dirty="0">
                <a:solidFill>
                  <a:srgbClr val="212121"/>
                </a:solidFill>
                <a:effectLst/>
                <a:latin typeface="Menlo" panose="020B0609030804020204" pitchFamily="49" charset="0"/>
              </a:rPr>
              <a:t>local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en-US" b="0" dirty="0">
                <a:solidFill>
                  <a:srgbClr val="212121"/>
                </a:solidFill>
                <a:effectLst/>
                <a:latin typeface="Menlo" panose="020B0609030804020204" pitchFamily="49" charset="0"/>
              </a:rPr>
              <a:t>bin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en-US" b="0" dirty="0" err="1">
                <a:solidFill>
                  <a:srgbClr val="212121"/>
                </a:solidFill>
                <a:effectLst/>
                <a:latin typeface="Menlo" panose="020B0609030804020204" pitchFamily="49" charset="0"/>
              </a:rPr>
              <a:t>pwsh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US" b="0" dirty="0">
                <a:solidFill>
                  <a:srgbClr val="212121"/>
                </a:solidFill>
                <a:effectLst/>
                <a:latin typeface="Menlo" panose="020B0609030804020204" pitchFamily="49" charset="0"/>
              </a:rPr>
              <a:t>preview</a:t>
            </a:r>
          </a:p>
          <a:p>
            <a:r>
              <a:rPr lang="en-US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$</a:t>
            </a:r>
            <a:r>
              <a:rPr lang="en-US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env:PATH</a:t>
            </a:r>
            <a:endParaRPr lang="en-US" b="0" dirty="0">
              <a:solidFill>
                <a:srgbClr val="212121"/>
              </a:solidFill>
              <a:effectLst/>
              <a:latin typeface="Menlo" panose="020B0609030804020204" pitchFamily="49" charset="0"/>
            </a:endParaRPr>
          </a:p>
          <a:p>
            <a:br>
              <a:rPr lang="en-US" b="0" dirty="0">
                <a:solidFill>
                  <a:srgbClr val="212121"/>
                </a:solidFill>
                <a:effectLst/>
                <a:latin typeface="Menlo" panose="020B0609030804020204" pitchFamily="49" charset="0"/>
              </a:rPr>
            </a:b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en-US" b="0" dirty="0">
                <a:solidFill>
                  <a:srgbClr val="212121"/>
                </a:solidFill>
                <a:effectLst/>
                <a:latin typeface="Menlo" panose="020B0609030804020204" pitchFamily="49" charset="0"/>
              </a:rPr>
              <a:t>Users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en-US" b="0" dirty="0" err="1">
                <a:solidFill>
                  <a:srgbClr val="212121"/>
                </a:solidFill>
                <a:effectLst/>
                <a:latin typeface="Menlo" panose="020B0609030804020204" pitchFamily="49" charset="0"/>
              </a:rPr>
              <a:t>tyleonha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en-US" b="0" dirty="0">
                <a:solidFill>
                  <a:srgbClr val="212121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b="0" dirty="0" err="1">
                <a:solidFill>
                  <a:srgbClr val="212121"/>
                </a:solidFill>
                <a:effectLst/>
                <a:latin typeface="Menlo" panose="020B0609030804020204" pitchFamily="49" charset="0"/>
              </a:rPr>
              <a:t>powershell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US" b="0" dirty="0">
                <a:solidFill>
                  <a:srgbClr val="212121"/>
                </a:solidFill>
                <a:effectLst/>
                <a:latin typeface="Menlo" panose="020B0609030804020204" pitchFamily="49" charset="0"/>
              </a:rPr>
              <a:t>daily: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en-US" b="0" dirty="0" err="1">
                <a:solidFill>
                  <a:srgbClr val="212121"/>
                </a:solidFill>
                <a:effectLst/>
                <a:latin typeface="Menlo" panose="020B0609030804020204" pitchFamily="49" charset="0"/>
              </a:rPr>
              <a:t>usr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en-US" b="0" dirty="0">
                <a:solidFill>
                  <a:srgbClr val="212121"/>
                </a:solidFill>
                <a:effectLst/>
                <a:latin typeface="Menlo" panose="020B0609030804020204" pitchFamily="49" charset="0"/>
              </a:rPr>
              <a:t>local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en-US" b="0" dirty="0">
                <a:solidFill>
                  <a:srgbClr val="212121"/>
                </a:solidFill>
                <a:effectLst/>
                <a:latin typeface="Menlo" panose="020B0609030804020204" pitchFamily="49" charset="0"/>
              </a:rPr>
              <a:t>bin: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en-US" b="0" dirty="0" err="1">
                <a:solidFill>
                  <a:srgbClr val="212121"/>
                </a:solidFill>
                <a:effectLst/>
                <a:latin typeface="Menlo" panose="020B0609030804020204" pitchFamily="49" charset="0"/>
              </a:rPr>
              <a:t>usr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en-US" b="0" dirty="0">
                <a:solidFill>
                  <a:srgbClr val="212121"/>
                </a:solidFill>
                <a:effectLst/>
                <a:latin typeface="Menlo" panose="020B0609030804020204" pitchFamily="49" charset="0"/>
              </a:rPr>
              <a:t>bin: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en-US" b="0" dirty="0">
                <a:solidFill>
                  <a:srgbClr val="212121"/>
                </a:solidFill>
                <a:effectLst/>
                <a:latin typeface="Menlo" panose="020B0609030804020204" pitchFamily="49" charset="0"/>
              </a:rPr>
              <a:t>bin: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en-US" b="0" dirty="0" err="1">
                <a:solidFill>
                  <a:srgbClr val="212121"/>
                </a:solidFill>
                <a:effectLst/>
                <a:latin typeface="Menlo" panose="020B0609030804020204" pitchFamily="49" charset="0"/>
              </a:rPr>
              <a:t>usr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en-US" b="0" dirty="0" err="1">
                <a:solidFill>
                  <a:srgbClr val="212121"/>
                </a:solidFill>
                <a:effectLst/>
                <a:latin typeface="Menlo" panose="020B0609030804020204" pitchFamily="49" charset="0"/>
              </a:rPr>
              <a:t>sbin</a:t>
            </a:r>
            <a:r>
              <a:rPr lang="en-US" b="0" dirty="0">
                <a:solidFill>
                  <a:srgbClr val="212121"/>
                </a:solidFill>
                <a:effectLst/>
                <a:latin typeface="Menlo" panose="020B0609030804020204" pitchFamily="49" charset="0"/>
              </a:rPr>
              <a:t>: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en-US" b="0" dirty="0" err="1">
                <a:solidFill>
                  <a:srgbClr val="212121"/>
                </a:solidFill>
                <a:effectLst/>
                <a:latin typeface="Menlo" panose="020B0609030804020204" pitchFamily="49" charset="0"/>
              </a:rPr>
              <a:t>sbin</a:t>
            </a:r>
            <a:r>
              <a:rPr lang="en-US" b="0" dirty="0">
                <a:solidFill>
                  <a:srgbClr val="212121"/>
                </a:solidFill>
                <a:effectLst/>
                <a:latin typeface="Menlo" panose="020B0609030804020204" pitchFamily="49" charset="0"/>
              </a:rPr>
              <a:t>: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en-US" b="0" dirty="0" err="1">
                <a:solidFill>
                  <a:srgbClr val="212121"/>
                </a:solidFill>
                <a:effectLst/>
                <a:latin typeface="Menlo" panose="020B0609030804020204" pitchFamily="49" charset="0"/>
              </a:rPr>
              <a:t>usr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en-US" b="0" dirty="0">
                <a:solidFill>
                  <a:srgbClr val="212121"/>
                </a:solidFill>
                <a:effectLst/>
                <a:latin typeface="Menlo" panose="020B0609030804020204" pitchFamily="49" charset="0"/>
              </a:rPr>
              <a:t>local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en-US" b="0" dirty="0">
                <a:solidFill>
                  <a:srgbClr val="212121"/>
                </a:solidFill>
                <a:effectLst/>
                <a:latin typeface="Menlo" panose="020B0609030804020204" pitchFamily="49" charset="0"/>
              </a:rPr>
              <a:t>share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en-US" b="0" dirty="0">
                <a:solidFill>
                  <a:srgbClr val="212121"/>
                </a:solidFill>
                <a:effectLst/>
                <a:latin typeface="Menlo" panose="020B0609030804020204" pitchFamily="49" charset="0"/>
              </a:rPr>
              <a:t>dotnet:~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en-US" b="0" dirty="0">
                <a:solidFill>
                  <a:srgbClr val="212121"/>
                </a:solidFill>
                <a:effectLst/>
                <a:latin typeface="Menlo" panose="020B0609030804020204" pitchFamily="49" charset="0"/>
              </a:rPr>
              <a:t>.dotnet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en-US" b="0" dirty="0">
                <a:solidFill>
                  <a:srgbClr val="212121"/>
                </a:solidFill>
                <a:effectLst/>
                <a:latin typeface="Menlo" panose="020B0609030804020204" pitchFamily="49" charset="0"/>
              </a:rPr>
              <a:t>tools: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en-US" b="0" dirty="0">
                <a:solidFill>
                  <a:srgbClr val="212121"/>
                </a:solidFill>
                <a:effectLst/>
                <a:latin typeface="Menlo" panose="020B0609030804020204" pitchFamily="49" charset="0"/>
              </a:rPr>
              <a:t>Library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en-US" b="0" dirty="0">
                <a:solidFill>
                  <a:srgbClr val="212121"/>
                </a:solidFill>
                <a:effectLst/>
                <a:latin typeface="Menlo" panose="020B0609030804020204" pitchFamily="49" charset="0"/>
              </a:rPr>
              <a:t>Frameworks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en-US" b="0" dirty="0" err="1">
                <a:solidFill>
                  <a:srgbClr val="212121"/>
                </a:solidFill>
                <a:effectLst/>
                <a:latin typeface="Menlo" panose="020B0609030804020204" pitchFamily="49" charset="0"/>
              </a:rPr>
              <a:t>Mono.framework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en-US" b="0" dirty="0">
                <a:solidFill>
                  <a:srgbClr val="212121"/>
                </a:solidFill>
                <a:effectLst/>
                <a:latin typeface="Menlo" panose="020B0609030804020204" pitchFamily="49" charset="0"/>
              </a:rPr>
              <a:t>Versions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en-US" b="0" dirty="0">
                <a:solidFill>
                  <a:srgbClr val="212121"/>
                </a:solidFill>
                <a:effectLst/>
                <a:latin typeface="Menlo" panose="020B0609030804020204" pitchFamily="49" charset="0"/>
              </a:rPr>
              <a:t>Current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en-US" b="0" dirty="0">
                <a:solidFill>
                  <a:srgbClr val="212121"/>
                </a:solidFill>
                <a:effectLst/>
                <a:latin typeface="Menlo" panose="020B0609030804020204" pitchFamily="49" charset="0"/>
              </a:rPr>
              <a:t>Commands: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en-US" b="0" dirty="0">
                <a:solidFill>
                  <a:srgbClr val="212121"/>
                </a:solidFill>
                <a:effectLst/>
                <a:latin typeface="Menlo" panose="020B0609030804020204" pitchFamily="49" charset="0"/>
              </a:rPr>
              <a:t>Applications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en-US" b="0" dirty="0">
                <a:solidFill>
                  <a:srgbClr val="212121"/>
                </a:solidFill>
                <a:effectLst/>
                <a:latin typeface="Menlo" panose="020B0609030804020204" pitchFamily="49" charset="0"/>
              </a:rPr>
              <a:t>Xamarin </a:t>
            </a:r>
            <a:r>
              <a:rPr lang="en-US" b="0" dirty="0" err="1">
                <a:solidFill>
                  <a:srgbClr val="212121"/>
                </a:solidFill>
                <a:effectLst/>
                <a:latin typeface="Menlo" panose="020B0609030804020204" pitchFamily="49" charset="0"/>
              </a:rPr>
              <a:t>Workbooks.app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en-US" b="0" dirty="0">
                <a:solidFill>
                  <a:srgbClr val="212121"/>
                </a:solidFill>
                <a:effectLst/>
                <a:latin typeface="Menlo" panose="020B0609030804020204" pitchFamily="49" charset="0"/>
              </a:rPr>
              <a:t>Contents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en-US" b="0" dirty="0" err="1">
                <a:solidFill>
                  <a:srgbClr val="212121"/>
                </a:solidFill>
                <a:effectLst/>
                <a:latin typeface="Menlo" panose="020B0609030804020204" pitchFamily="49" charset="0"/>
              </a:rPr>
              <a:t>SharedSupport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en-US" b="0" dirty="0">
                <a:solidFill>
                  <a:srgbClr val="212121"/>
                </a:solidFill>
                <a:effectLst/>
                <a:latin typeface="Menlo" panose="020B0609030804020204" pitchFamily="49" charset="0"/>
              </a:rPr>
              <a:t>path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US" b="0" dirty="0">
                <a:solidFill>
                  <a:srgbClr val="212121"/>
                </a:solidFill>
                <a:effectLst/>
                <a:latin typeface="Menlo" panose="020B0609030804020204" pitchFamily="49" charset="0"/>
              </a:rPr>
              <a:t>bin</a:t>
            </a:r>
          </a:p>
        </p:txBody>
      </p:sp>
    </p:spTree>
    <p:extLst>
      <p:ext uri="{BB962C8B-B14F-4D97-AF65-F5344CB8AC3E}">
        <p14:creationId xmlns:p14="http://schemas.microsoft.com/office/powerpoint/2010/main" val="1944573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A9601E-7959-C242-87D5-14F7767823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Invoke-</a:t>
            </a:r>
            <a:r>
              <a:rPr lang="en-US" dirty="0" err="1"/>
              <a:t>DscResource</a:t>
            </a:r>
            <a:r>
              <a:rPr lang="en-US" dirty="0"/>
              <a:t> without LCM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65CCC6-001B-AF47-99E4-D1CBB043B2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Directly run a </a:t>
            </a:r>
            <a:r>
              <a:rPr lang="en-US" dirty="0" err="1"/>
              <a:t>DscResource</a:t>
            </a:r>
            <a:r>
              <a:rPr lang="en-US" dirty="0"/>
              <a:t>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10A520E-CB47-0B4D-BA80-E21AB4CC77C5}"/>
              </a:ext>
            </a:extLst>
          </p:cNvPr>
          <p:cNvSpPr/>
          <p:nvPr/>
        </p:nvSpPr>
        <p:spPr>
          <a:xfrm>
            <a:off x="626962" y="3429000"/>
            <a:ext cx="109380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Invoke-</a:t>
            </a:r>
            <a:r>
              <a:rPr lang="en-US" b="0" dirty="0" err="1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DscResource</a:t>
            </a:r>
            <a:r>
              <a:rPr lang="en-US" b="0" dirty="0">
                <a:solidFill>
                  <a:srgbClr val="212121"/>
                </a:solidFill>
                <a:effectLst/>
                <a:latin typeface="Menlo" panose="020B0609030804020204" pitchFamily="49" charset="0"/>
              </a:rPr>
              <a:t> 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US" b="0" dirty="0">
                <a:solidFill>
                  <a:srgbClr val="212121"/>
                </a:solidFill>
                <a:effectLst/>
                <a:latin typeface="Menlo" panose="020B0609030804020204" pitchFamily="49" charset="0"/>
              </a:rPr>
              <a:t>Name </a:t>
            </a:r>
            <a:r>
              <a:rPr lang="en-US" b="0" dirty="0" err="1">
                <a:solidFill>
                  <a:srgbClr val="212121"/>
                </a:solidFill>
                <a:effectLst/>
                <a:latin typeface="Menlo" panose="020B0609030804020204" pitchFamily="49" charset="0"/>
              </a:rPr>
              <a:t>psmodule</a:t>
            </a:r>
            <a:r>
              <a:rPr lang="en-US" b="0" dirty="0">
                <a:solidFill>
                  <a:srgbClr val="212121"/>
                </a:solidFill>
                <a:effectLst/>
                <a:latin typeface="Menlo" panose="020B0609030804020204" pitchFamily="49" charset="0"/>
              </a:rPr>
              <a:t> 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US" b="0" dirty="0">
                <a:solidFill>
                  <a:srgbClr val="212121"/>
                </a:solidFill>
                <a:effectLst/>
                <a:latin typeface="Menlo" panose="020B0609030804020204" pitchFamily="49" charset="0"/>
              </a:rPr>
              <a:t>Method Test 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US" b="0" dirty="0">
                <a:solidFill>
                  <a:srgbClr val="212121"/>
                </a:solidFill>
                <a:effectLst/>
                <a:latin typeface="Menlo" panose="020B0609030804020204" pitchFamily="49" charset="0"/>
              </a:rPr>
              <a:t>Property </a:t>
            </a:r>
            <a:r>
              <a:rPr lang="en-US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@</a:t>
            </a:r>
            <a:r>
              <a:rPr lang="en-US" b="0" dirty="0">
                <a:solidFill>
                  <a:srgbClr val="212121"/>
                </a:solidFill>
                <a:effectLst/>
                <a:latin typeface="Menlo" panose="020B0609030804020204" pitchFamily="49" charset="0"/>
              </a:rPr>
              <a:t>{ </a:t>
            </a:r>
            <a:r>
              <a:rPr lang="en-US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Name</a:t>
            </a:r>
            <a:r>
              <a:rPr lang="en-US" b="0" dirty="0">
                <a:solidFill>
                  <a:srgbClr val="212121"/>
                </a:solidFill>
                <a:effectLst/>
                <a:latin typeface="Menlo" panose="020B0609030804020204" pitchFamily="49" charset="0"/>
              </a:rPr>
              <a:t> 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b="0" dirty="0">
                <a:solidFill>
                  <a:srgbClr val="212121"/>
                </a:solidFill>
                <a:effectLst/>
                <a:latin typeface="Menlo" panose="020B0609030804020204" pitchFamily="49" charset="0"/>
              </a:rPr>
              <a:t> </a:t>
            </a:r>
            <a:r>
              <a:rPr lang="en-US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"Pester"</a:t>
            </a:r>
            <a:r>
              <a:rPr lang="en-US" b="0" dirty="0">
                <a:solidFill>
                  <a:srgbClr val="212121"/>
                </a:solidFill>
                <a:effectLst/>
                <a:latin typeface="Menlo" panose="020B0609030804020204" pitchFamily="49" charset="0"/>
              </a:rPr>
              <a:t> }</a:t>
            </a:r>
          </a:p>
        </p:txBody>
      </p:sp>
    </p:spTree>
    <p:extLst>
      <p:ext uri="{BB962C8B-B14F-4D97-AF65-F5344CB8AC3E}">
        <p14:creationId xmlns:p14="http://schemas.microsoft.com/office/powerpoint/2010/main" val="29428127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76230A-4EBC-D841-A148-A5CEFBC5A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Those are just some…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655EE6-2A56-8649-8786-7CD8D1442E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list is not exhaustive. There are more features in PowerShell 7 that I didn’t cover.</a:t>
            </a:r>
          </a:p>
          <a:p>
            <a:r>
              <a:rPr lang="en-US" dirty="0"/>
              <a:t>Performance has increased across the board thanks to .NET Core, and optimizations from the team AND community</a:t>
            </a:r>
          </a:p>
        </p:txBody>
      </p:sp>
    </p:spTree>
    <p:extLst>
      <p:ext uri="{BB962C8B-B14F-4D97-AF65-F5344CB8AC3E}">
        <p14:creationId xmlns:p14="http://schemas.microsoft.com/office/powerpoint/2010/main" val="28645643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5290E0B-1A3D-184F-B3F1-29B171C755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7406" y="2085050"/>
            <a:ext cx="2624238" cy="268789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F80BE90-35A6-964E-9596-ED3C47210E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3787" y="2073596"/>
            <a:ext cx="2710807" cy="2710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686310"/>
      </p:ext>
    </p:extLst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282BF5-7D98-1641-96C0-F597BA008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 involved!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E53A3B-B320-724F-B121-68978A77C3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Comment on RFCs or issues</a:t>
            </a:r>
          </a:p>
          <a:p>
            <a:r>
              <a:rPr lang="en-US" dirty="0"/>
              <a:t>Contribute to docs or code</a:t>
            </a:r>
          </a:p>
        </p:txBody>
      </p:sp>
    </p:spTree>
    <p:extLst>
      <p:ext uri="{BB962C8B-B14F-4D97-AF65-F5344CB8AC3E}">
        <p14:creationId xmlns:p14="http://schemas.microsoft.com/office/powerpoint/2010/main" val="10690934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3B195C5-02FF-E947-859E-4671ECCCD0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0466" y="643466"/>
            <a:ext cx="5571067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120212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9474EB0-CA38-7B4D-B533-7DFA02347B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247987"/>
            <a:ext cx="10905066" cy="4362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0809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2885D58-5810-6747-BCCE-0467B890C7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803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5161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64214A1-9578-5C43-A049-62D848A1C3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9106" y="0"/>
            <a:ext cx="75337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5708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C814BA1-16EF-4743-A2D7-99427F6E9C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2215811"/>
            <a:ext cx="10905066" cy="2426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2484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37F0884-A8F9-D94A-A374-C3D5432752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676136"/>
            <a:ext cx="5291666" cy="350572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556CF84-A535-9048-A8BE-90195D557E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6865" y="2681552"/>
            <a:ext cx="5291667" cy="1494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6705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12A4C2D-485C-B649-9BE5-7CC5BB776B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596761"/>
            <a:ext cx="5291666" cy="366447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F149FE5-E007-3A4E-90AB-679126310F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6865" y="2694782"/>
            <a:ext cx="5291667" cy="1468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9998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226</TotalTime>
  <Words>976</Words>
  <Application>Microsoft Macintosh PowerPoint</Application>
  <PresentationFormat>Widescreen</PresentationFormat>
  <Paragraphs>141</Paragraphs>
  <Slides>31</Slides>
  <Notes>5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Arial</vt:lpstr>
      <vt:lpstr>Calibri</vt:lpstr>
      <vt:lpstr>Calibri Light</vt:lpstr>
      <vt:lpstr>Fira Code Retina</vt:lpstr>
      <vt:lpstr>Menlo</vt:lpstr>
      <vt:lpstr>Office Theme</vt:lpstr>
      <vt:lpstr>What’s new in PowerShell 7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This is not a very surprising talk…</vt:lpstr>
      <vt:lpstr>What is exciting is that you can directly impact PowerShell’s future…</vt:lpstr>
      <vt:lpstr>Here’s how we’ll do this…</vt:lpstr>
      <vt:lpstr>The big one… .NET Core 3.0</vt:lpstr>
      <vt:lpstr>The big one… .NET Core 3.0</vt:lpstr>
      <vt:lpstr>Out-GridView?</vt:lpstr>
      <vt:lpstr>“PowerShell 7 is a viable replacement for Windows PowerShell”</vt:lpstr>
      <vt:lpstr>Now let’s talk about new features</vt:lpstr>
      <vt:lpstr>Secrets Management</vt:lpstr>
      <vt:lpstr>New Version Notification</vt:lpstr>
      <vt:lpstr>Ternary Operator</vt:lpstr>
      <vt:lpstr>Pipeline Chain Operators</vt:lpstr>
      <vt:lpstr>Null Coalescing and Null Coalescing assignment</vt:lpstr>
      <vt:lpstr>Parallel Foreach</vt:lpstr>
      <vt:lpstr>$ErrorActionPreference = “break”</vt:lpstr>
      <vt:lpstr>Easier to read Error View</vt:lpstr>
      <vt:lpstr>Resolve-ErrorRecord</vt:lpstr>
      <vt:lpstr>PowerShell as a Login Shell on Linux and macOS</vt:lpstr>
      <vt:lpstr>Invoke-DscResource without LCM</vt:lpstr>
      <vt:lpstr>Those are just some…</vt:lpstr>
      <vt:lpstr>Get involved!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What’s new in PowerShell 7</dc:title>
  <dc:creator>Tyler Leonhardt (POWERSHELL)</dc:creator>
  <cp:lastModifiedBy>Tyler Leonhardt (POWERSHELL)</cp:lastModifiedBy>
  <cp:revision>2</cp:revision>
  <dcterms:created xsi:type="dcterms:W3CDTF">2019-10-10T14:06:13Z</dcterms:created>
  <dcterms:modified xsi:type="dcterms:W3CDTF">2019-10-10T20:30:49Z</dcterms:modified>
</cp:coreProperties>
</file>